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5" r:id="rId6"/>
    <p:sldId id="266" r:id="rId7"/>
    <p:sldId id="263" r:id="rId8"/>
    <p:sldId id="262"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5B0C39D-DA0B-4CC7-8801-CC7FD6FC239C}" type="datetimeFigureOut">
              <a:rPr lang="en-IN" smtClean="0"/>
              <a:t>09-09-2021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C35682-1B13-4DD9-8007-0145BEF6E436}"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B0C39D-DA0B-4CC7-8801-CC7FD6FC239C}" type="datetimeFigureOut">
              <a:rPr lang="en-IN" smtClean="0"/>
              <a:t>09-09-2021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C35682-1B13-4DD9-8007-0145BEF6E436}"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45B0C39D-DA0B-4CC7-8801-CC7FD6FC239C}" type="datetimeFigureOut">
              <a:rPr lang="en-IN" smtClean="0"/>
              <a:t>09-09-2021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C35682-1B13-4DD9-8007-0145BEF6E436}" type="slidenum">
              <a:rPr lang="en-IN" smtClean="0"/>
              <a:t>‹#›</a:t>
            </a:fld>
            <a:endParaRPr lang="en-IN"/>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B0C39D-DA0B-4CC7-8801-CC7FD6FC239C}" type="datetimeFigureOut">
              <a:rPr lang="en-IN" smtClean="0"/>
              <a:t>09-09-2021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C35682-1B13-4DD9-8007-0145BEF6E436}" type="slidenum">
              <a:rPr lang="en-IN" smtClean="0"/>
              <a:t>‹#›</a:t>
            </a:fld>
            <a:endParaRPr lang="en-IN"/>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B0C39D-DA0B-4CC7-8801-CC7FD6FC239C}" type="datetimeFigureOut">
              <a:rPr lang="en-IN" smtClean="0"/>
              <a:t>09-09-2021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7C35682-1B13-4DD9-8007-0145BEF6E436}"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45B0C39D-DA0B-4CC7-8801-CC7FD6FC239C}" type="datetimeFigureOut">
              <a:rPr lang="en-IN" smtClean="0"/>
              <a:t>09-09-2021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C35682-1B13-4DD9-8007-0145BEF6E436}" type="slidenum">
              <a:rPr lang="en-IN" smtClean="0"/>
              <a:t>‹#›</a:t>
            </a:fld>
            <a:endParaRPr lang="en-IN"/>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5B0C39D-DA0B-4CC7-8801-CC7FD6FC239C}" type="datetimeFigureOut">
              <a:rPr lang="en-IN" smtClean="0"/>
              <a:t>09-09-2021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7C35682-1B13-4DD9-8007-0145BEF6E436}"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B0C39D-DA0B-4CC7-8801-CC7FD6FC239C}" type="datetimeFigureOut">
              <a:rPr lang="en-IN" smtClean="0"/>
              <a:t>09-09-2021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7C35682-1B13-4DD9-8007-0145BEF6E436}"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45B0C39D-DA0B-4CC7-8801-CC7FD6FC239C}" type="datetimeFigureOut">
              <a:rPr lang="en-IN" smtClean="0"/>
              <a:t>09-09-2021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7C35682-1B13-4DD9-8007-0145BEF6E436}"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45B0C39D-DA0B-4CC7-8801-CC7FD6FC239C}" type="datetimeFigureOut">
              <a:rPr lang="en-IN" smtClean="0"/>
              <a:t>09-09-2021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C35682-1B13-4DD9-8007-0145BEF6E436}" type="slidenum">
              <a:rPr lang="en-IN" smtClean="0"/>
              <a:t>‹#›</a:t>
            </a:fld>
            <a:endParaRPr lang="en-IN"/>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B0C39D-DA0B-4CC7-8801-CC7FD6FC239C}" type="datetimeFigureOut">
              <a:rPr lang="en-IN" smtClean="0"/>
              <a:t>09-09-2021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7C35682-1B13-4DD9-8007-0145BEF6E436}" type="slidenum">
              <a:rPr lang="en-IN" smtClean="0"/>
              <a:t>‹#›</a:t>
            </a:fld>
            <a:endParaRPr lang="en-IN"/>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45B0C39D-DA0B-4CC7-8801-CC7FD6FC239C}" type="datetimeFigureOut">
              <a:rPr lang="en-IN" smtClean="0"/>
              <a:t>09-09-2021</a:t>
            </a:fld>
            <a:endParaRPr lang="en-IN"/>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IN"/>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A7C35682-1B13-4DD9-8007-0145BEF6E436}" type="slidenum">
              <a:rPr lang="en-IN" smtClean="0"/>
              <a:t>‹#›</a:t>
            </a:fld>
            <a:endParaRPr lang="en-IN"/>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08520" y="-99392"/>
            <a:ext cx="9108504" cy="7272808"/>
          </a:xfrm>
        </p:spPr>
        <p:txBody>
          <a:bodyPr>
            <a:normAutofit/>
          </a:bodyPr>
          <a:lstStyle/>
          <a:p>
            <a:r>
              <a:rPr lang="en-US" sz="3600" dirty="0" err="1" smtClean="0">
                <a:solidFill>
                  <a:srgbClr val="FF0000"/>
                </a:solidFill>
                <a:latin typeface="Kalpurush" pitchFamily="2" charset="0"/>
                <a:cs typeface="Kalpurush" pitchFamily="2" charset="0"/>
              </a:rPr>
              <a:t>আসাননগর</a:t>
            </a:r>
            <a:r>
              <a:rPr lang="en-US" sz="3600" dirty="0" smtClean="0">
                <a:solidFill>
                  <a:srgbClr val="FF0000"/>
                </a:solidFill>
                <a:latin typeface="Kalpurush" pitchFamily="2" charset="0"/>
                <a:cs typeface="Kalpurush" pitchFamily="2" charset="0"/>
              </a:rPr>
              <a:t> </a:t>
            </a:r>
            <a:r>
              <a:rPr lang="en-US" sz="3600" dirty="0" err="1" smtClean="0">
                <a:solidFill>
                  <a:srgbClr val="FF0000"/>
                </a:solidFill>
                <a:latin typeface="Kalpurush" pitchFamily="2" charset="0"/>
                <a:cs typeface="Kalpurush" pitchFamily="2" charset="0"/>
              </a:rPr>
              <a:t>মদনমোহন</a:t>
            </a:r>
            <a:r>
              <a:rPr lang="en-US" sz="3600" dirty="0" smtClean="0">
                <a:solidFill>
                  <a:srgbClr val="FF0000"/>
                </a:solidFill>
                <a:latin typeface="Kalpurush" pitchFamily="2" charset="0"/>
                <a:cs typeface="Kalpurush" pitchFamily="2" charset="0"/>
              </a:rPr>
              <a:t> </a:t>
            </a:r>
            <a:r>
              <a:rPr lang="en-US" sz="3600" dirty="0" err="1" smtClean="0">
                <a:solidFill>
                  <a:srgbClr val="FF0000"/>
                </a:solidFill>
                <a:latin typeface="Kalpurush" pitchFamily="2" charset="0"/>
                <a:cs typeface="Kalpurush" pitchFamily="2" charset="0"/>
              </a:rPr>
              <a:t>তর্কালঙ্কার</a:t>
            </a:r>
            <a:r>
              <a:rPr lang="en-US" sz="3600" dirty="0" smtClean="0">
                <a:solidFill>
                  <a:srgbClr val="FF0000"/>
                </a:solidFill>
                <a:latin typeface="Kalpurush" pitchFamily="2" charset="0"/>
                <a:cs typeface="Kalpurush" pitchFamily="2" charset="0"/>
              </a:rPr>
              <a:t> </a:t>
            </a:r>
            <a:r>
              <a:rPr lang="en-US" sz="3600" dirty="0" err="1" smtClean="0">
                <a:solidFill>
                  <a:srgbClr val="FF0000"/>
                </a:solidFill>
                <a:latin typeface="Kalpurush" pitchFamily="2" charset="0"/>
                <a:cs typeface="Kalpurush" pitchFamily="2" charset="0"/>
              </a:rPr>
              <a:t>কলেজ</a:t>
            </a:r>
            <a:r>
              <a:rPr lang="en-US" sz="3600" dirty="0" smtClean="0">
                <a:solidFill>
                  <a:srgbClr val="FF0000"/>
                </a:solidFill>
                <a:latin typeface="Kalpurush" pitchFamily="2" charset="0"/>
                <a:cs typeface="Kalpurush" pitchFamily="2" charset="0"/>
              </a:rPr>
              <a:t>।</a:t>
            </a:r>
            <a:br>
              <a:rPr lang="en-US" sz="3600" dirty="0" smtClean="0">
                <a:solidFill>
                  <a:srgbClr val="FF0000"/>
                </a:solidFill>
                <a:latin typeface="Kalpurush" pitchFamily="2" charset="0"/>
                <a:cs typeface="Kalpurush" pitchFamily="2" charset="0"/>
              </a:rPr>
            </a:br>
            <a:r>
              <a:rPr lang="en-US" sz="2800" dirty="0" err="1" smtClean="0">
                <a:solidFill>
                  <a:srgbClr val="FFFF00"/>
                </a:solidFill>
                <a:latin typeface="Kalpurush" pitchFamily="2" charset="0"/>
                <a:cs typeface="Kalpurush" pitchFamily="2" charset="0"/>
              </a:rPr>
              <a:t>দর্শন</a:t>
            </a:r>
            <a:r>
              <a:rPr lang="en-US" sz="2800" dirty="0" smtClean="0">
                <a:solidFill>
                  <a:srgbClr val="FFFF00"/>
                </a:solidFill>
                <a:latin typeface="Kalpurush" pitchFamily="2" charset="0"/>
                <a:cs typeface="Kalpurush" pitchFamily="2" charset="0"/>
              </a:rPr>
              <a:t> </a:t>
            </a:r>
            <a:r>
              <a:rPr lang="en-US" sz="2800" dirty="0" err="1" smtClean="0">
                <a:solidFill>
                  <a:srgbClr val="FFFF00"/>
                </a:solidFill>
                <a:latin typeface="Kalpurush" pitchFamily="2" charset="0"/>
                <a:cs typeface="Kalpurush" pitchFamily="2" charset="0"/>
              </a:rPr>
              <a:t>বিভাগ</a:t>
            </a:r>
            <a:r>
              <a:rPr lang="en-US" sz="2800" dirty="0" smtClean="0">
                <a:solidFill>
                  <a:srgbClr val="FFFF00"/>
                </a:solidFill>
                <a:latin typeface="Kalpurush" pitchFamily="2" charset="0"/>
                <a:cs typeface="Kalpurush" pitchFamily="2" charset="0"/>
              </a:rPr>
              <a:t/>
            </a:r>
            <a:br>
              <a:rPr lang="en-US" sz="2800" dirty="0" smtClean="0">
                <a:solidFill>
                  <a:srgbClr val="FFFF00"/>
                </a:solidFill>
                <a:latin typeface="Kalpurush" pitchFamily="2" charset="0"/>
                <a:cs typeface="Kalpurush" pitchFamily="2" charset="0"/>
              </a:rPr>
            </a:br>
            <a:r>
              <a:rPr lang="en-IN" sz="2000" dirty="0" smtClean="0">
                <a:solidFill>
                  <a:srgbClr val="7030A0"/>
                </a:solidFill>
                <a:latin typeface="Kalpurush" pitchFamily="2" charset="0"/>
                <a:cs typeface="Kalpurush" pitchFamily="2" charset="0"/>
              </a:rPr>
              <a:t>SEMESTER-2 (COURSE </a:t>
            </a:r>
            <a:r>
              <a:rPr lang="en-IN" sz="2000" dirty="0">
                <a:solidFill>
                  <a:srgbClr val="7030A0"/>
                </a:solidFill>
                <a:latin typeface="Kalpurush" pitchFamily="2" charset="0"/>
                <a:cs typeface="Kalpurush" pitchFamily="2" charset="0"/>
              </a:rPr>
              <a:t>CODE- </a:t>
            </a:r>
            <a:r>
              <a:rPr lang="en-IN" sz="2000" dirty="0" smtClean="0">
                <a:solidFill>
                  <a:srgbClr val="7030A0"/>
                </a:solidFill>
                <a:latin typeface="Kalpurush" pitchFamily="2" charset="0"/>
                <a:cs typeface="Kalpurush" pitchFamily="2" charset="0"/>
              </a:rPr>
              <a:t>PHIL-G-CC-T-02)</a:t>
            </a:r>
            <a:br>
              <a:rPr lang="en-IN" sz="2000" dirty="0" smtClean="0">
                <a:solidFill>
                  <a:srgbClr val="7030A0"/>
                </a:solidFill>
                <a:latin typeface="Kalpurush" pitchFamily="2" charset="0"/>
                <a:cs typeface="Kalpurush" pitchFamily="2" charset="0"/>
              </a:rPr>
            </a:br>
            <a:r>
              <a:rPr lang="en-IN" sz="2000" dirty="0" smtClean="0">
                <a:solidFill>
                  <a:srgbClr val="7030A0"/>
                </a:solidFill>
                <a:latin typeface="Kalpurush" pitchFamily="2" charset="0"/>
                <a:cs typeface="Kalpurush" pitchFamily="2" charset="0"/>
              </a:rPr>
              <a:t>WESTERN LOGIC</a:t>
            </a:r>
            <a:br>
              <a:rPr lang="en-IN" sz="2000" dirty="0" smtClean="0">
                <a:solidFill>
                  <a:srgbClr val="7030A0"/>
                </a:solidFill>
                <a:latin typeface="Kalpurush" pitchFamily="2" charset="0"/>
                <a:cs typeface="Kalpurush" pitchFamily="2" charset="0"/>
              </a:rPr>
            </a:br>
            <a:r>
              <a:rPr lang="en-IN" sz="2000" dirty="0" smtClean="0">
                <a:latin typeface="Kalpurush" pitchFamily="2" charset="0"/>
                <a:cs typeface="Kalpurush" pitchFamily="2" charset="0"/>
              </a:rPr>
              <a:t/>
            </a:r>
            <a:br>
              <a:rPr lang="en-IN" sz="2000" dirty="0" smtClean="0">
                <a:latin typeface="Kalpurush" pitchFamily="2" charset="0"/>
                <a:cs typeface="Kalpurush" pitchFamily="2" charset="0"/>
              </a:rPr>
            </a:br>
            <a:r>
              <a:rPr lang="en-IN" sz="2000" dirty="0">
                <a:latin typeface="Kalpurush" pitchFamily="2" charset="0"/>
                <a:cs typeface="Kalpurush" pitchFamily="2" charset="0"/>
              </a:rPr>
              <a:t/>
            </a:r>
            <a:br>
              <a:rPr lang="en-IN" sz="2000" dirty="0">
                <a:latin typeface="Kalpurush" pitchFamily="2" charset="0"/>
                <a:cs typeface="Kalpurush" pitchFamily="2" charset="0"/>
              </a:rPr>
            </a:br>
            <a:r>
              <a:rPr lang="en-US" sz="2800" dirty="0" err="1" smtClean="0">
                <a:solidFill>
                  <a:schemeClr val="accent6">
                    <a:lumMod val="75000"/>
                  </a:schemeClr>
                </a:solidFill>
                <a:latin typeface="Kalpurush" pitchFamily="2" charset="0"/>
                <a:cs typeface="Kalpurush" pitchFamily="2" charset="0"/>
              </a:rPr>
              <a:t>বিষয়ঃ</a:t>
            </a:r>
            <a:r>
              <a:rPr lang="en-US" sz="2800" dirty="0" smtClean="0">
                <a:solidFill>
                  <a:schemeClr val="accent6">
                    <a:lumMod val="75000"/>
                  </a:schemeClr>
                </a:solidFill>
                <a:latin typeface="Kalpurush" pitchFamily="2" charset="0"/>
                <a:cs typeface="Kalpurush" pitchFamily="2" charset="0"/>
              </a:rPr>
              <a:t>- </a:t>
            </a:r>
            <a:r>
              <a:rPr lang="en-US" sz="2800" dirty="0" err="1" smtClean="0">
                <a:solidFill>
                  <a:schemeClr val="accent6">
                    <a:lumMod val="75000"/>
                  </a:schemeClr>
                </a:solidFill>
                <a:latin typeface="Kalpurush" pitchFamily="2" charset="0"/>
                <a:cs typeface="Kalpurush" pitchFamily="2" charset="0"/>
              </a:rPr>
              <a:t>বচন</a:t>
            </a:r>
            <a:r>
              <a:rPr lang="en-US" sz="2800" dirty="0" smtClean="0">
                <a:solidFill>
                  <a:schemeClr val="accent6">
                    <a:lumMod val="75000"/>
                  </a:schemeClr>
                </a:solidFill>
                <a:latin typeface="Kalpurush" pitchFamily="2" charset="0"/>
                <a:cs typeface="Kalpurush" pitchFamily="2" charset="0"/>
              </a:rPr>
              <a:t>। (PROPOSITION)</a:t>
            </a:r>
            <a:br>
              <a:rPr lang="en-US" sz="2800" dirty="0" smtClean="0">
                <a:solidFill>
                  <a:schemeClr val="accent6">
                    <a:lumMod val="75000"/>
                  </a:schemeClr>
                </a:solidFill>
                <a:latin typeface="Kalpurush" pitchFamily="2" charset="0"/>
                <a:cs typeface="Kalpurush" pitchFamily="2" charset="0"/>
              </a:rPr>
            </a:br>
            <a:r>
              <a:rPr lang="en-IN" sz="2800" dirty="0">
                <a:latin typeface="Kalpurush" pitchFamily="2" charset="0"/>
                <a:cs typeface="Kalpurush" pitchFamily="2" charset="0"/>
              </a:rPr>
              <a:t/>
            </a:r>
            <a:br>
              <a:rPr lang="en-IN" sz="2800" dirty="0">
                <a:latin typeface="Kalpurush" pitchFamily="2" charset="0"/>
                <a:cs typeface="Kalpurush" pitchFamily="2" charset="0"/>
              </a:rPr>
            </a:br>
            <a:r>
              <a:rPr lang="en-IN" sz="2000" dirty="0" smtClean="0">
                <a:latin typeface="Kalpurush" pitchFamily="2" charset="0"/>
                <a:cs typeface="Kalpurush" pitchFamily="2" charset="0"/>
              </a:rPr>
              <a:t/>
            </a:r>
            <a:br>
              <a:rPr lang="en-IN" sz="2000" dirty="0" smtClean="0">
                <a:latin typeface="Kalpurush" pitchFamily="2" charset="0"/>
                <a:cs typeface="Kalpurush" pitchFamily="2" charset="0"/>
              </a:rPr>
            </a:br>
            <a:r>
              <a:rPr lang="en-IN" sz="2000" dirty="0" smtClean="0">
                <a:latin typeface="Kalpurush" pitchFamily="2" charset="0"/>
                <a:cs typeface="Kalpurush" pitchFamily="2" charset="0"/>
              </a:rPr>
              <a:t/>
            </a:r>
            <a:br>
              <a:rPr lang="en-IN" sz="2000" dirty="0" smtClean="0">
                <a:latin typeface="Kalpurush" pitchFamily="2" charset="0"/>
                <a:cs typeface="Kalpurush" pitchFamily="2" charset="0"/>
              </a:rPr>
            </a:br>
            <a:r>
              <a:rPr lang="en-IN" sz="2000" dirty="0" smtClean="0">
                <a:solidFill>
                  <a:srgbClr val="00B050"/>
                </a:solidFill>
                <a:latin typeface="Kalpurush" pitchFamily="2" charset="0"/>
                <a:cs typeface="Kalpurush" pitchFamily="2" charset="0"/>
              </a:rPr>
              <a:t>BY</a:t>
            </a:r>
            <a:br>
              <a:rPr lang="en-IN" sz="2000" dirty="0" smtClean="0">
                <a:solidFill>
                  <a:srgbClr val="00B050"/>
                </a:solidFill>
                <a:latin typeface="Kalpurush" pitchFamily="2" charset="0"/>
                <a:cs typeface="Kalpurush" pitchFamily="2" charset="0"/>
              </a:rPr>
            </a:br>
            <a:r>
              <a:rPr lang="en-IN" sz="2000" dirty="0" smtClean="0">
                <a:solidFill>
                  <a:srgbClr val="00B050"/>
                </a:solidFill>
                <a:latin typeface="Kalpurush" pitchFamily="2" charset="0"/>
                <a:cs typeface="Kalpurush" pitchFamily="2" charset="0"/>
              </a:rPr>
              <a:t>SOUMEN PAL</a:t>
            </a:r>
            <a:br>
              <a:rPr lang="en-IN" sz="2000" dirty="0" smtClean="0">
                <a:solidFill>
                  <a:srgbClr val="00B050"/>
                </a:solidFill>
                <a:latin typeface="Kalpurush" pitchFamily="2" charset="0"/>
                <a:cs typeface="Kalpurush" pitchFamily="2" charset="0"/>
              </a:rPr>
            </a:br>
            <a:r>
              <a:rPr lang="en-IN" sz="2000" dirty="0" smtClean="0">
                <a:solidFill>
                  <a:srgbClr val="00B050"/>
                </a:solidFill>
                <a:latin typeface="Kalpurush" pitchFamily="2" charset="0"/>
                <a:cs typeface="Kalpurush" pitchFamily="2" charset="0"/>
              </a:rPr>
              <a:t>ASSISTANT PROFESSOR</a:t>
            </a:r>
            <a:br>
              <a:rPr lang="en-IN" sz="2000" dirty="0" smtClean="0">
                <a:solidFill>
                  <a:srgbClr val="00B050"/>
                </a:solidFill>
                <a:latin typeface="Kalpurush" pitchFamily="2" charset="0"/>
                <a:cs typeface="Kalpurush" pitchFamily="2" charset="0"/>
              </a:rPr>
            </a:br>
            <a:r>
              <a:rPr lang="en-IN" sz="2000" dirty="0" smtClean="0">
                <a:solidFill>
                  <a:srgbClr val="00B050"/>
                </a:solidFill>
                <a:latin typeface="Kalpurush" pitchFamily="2" charset="0"/>
                <a:cs typeface="Kalpurush" pitchFamily="2" charset="0"/>
              </a:rPr>
              <a:t>DEPARTMENT OF PHILOSOPHY</a:t>
            </a:r>
            <a:r>
              <a:rPr lang="en-IN" sz="2000" dirty="0">
                <a:solidFill>
                  <a:srgbClr val="00B050"/>
                </a:solidFill>
                <a:latin typeface="Kalpurush" pitchFamily="2" charset="0"/>
                <a:cs typeface="Kalpurush" pitchFamily="2" charset="0"/>
              </a:rPr>
              <a:t/>
            </a:r>
            <a:br>
              <a:rPr lang="en-IN" sz="2000" dirty="0">
                <a:solidFill>
                  <a:srgbClr val="00B050"/>
                </a:solidFill>
                <a:latin typeface="Kalpurush" pitchFamily="2" charset="0"/>
                <a:cs typeface="Kalpurush" pitchFamily="2" charset="0"/>
              </a:rPr>
            </a:br>
            <a:endParaRPr lang="en-IN" sz="2000" dirty="0">
              <a:solidFill>
                <a:srgbClr val="00B050"/>
              </a:solidFill>
              <a:latin typeface="Kalpurush" pitchFamily="2" charset="0"/>
              <a:cs typeface="Kalpurush" pitchFamily="2" charset="0"/>
            </a:endParaRPr>
          </a:p>
        </p:txBody>
      </p:sp>
    </p:spTree>
    <p:extLst>
      <p:ext uri="{BB962C8B-B14F-4D97-AF65-F5344CB8AC3E}">
        <p14:creationId xmlns:p14="http://schemas.microsoft.com/office/powerpoint/2010/main" val="487776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268760"/>
            <a:ext cx="8640960" cy="5328592"/>
          </a:xfrm>
        </p:spPr>
        <p:txBody>
          <a:bodyPr>
            <a:noAutofit/>
          </a:bodyPr>
          <a:lstStyle/>
          <a:p>
            <a:pPr algn="just"/>
            <a:r>
              <a:rPr lang="bn-IN" sz="3200" dirty="0" smtClean="0">
                <a:latin typeface="Kalpurush" pitchFamily="2" charset="0"/>
                <a:cs typeface="Kalpurush" pitchFamily="2" charset="0"/>
              </a:rPr>
              <a:t>বচন হল অবধারনের ভাষায় প্রকাশিত রূপ। অবধারণকে যখন ভাষায় প্রকাশ করা হয় তখন সেটি বচনে পরিনত হয়। কোন বাক্যের দ্বারা দুটি পদের কোন সম্বন্ধের স্বীকৃতি বা অস্বীকৃতিকেই বচন বলা হয়। </a:t>
            </a:r>
            <a:endParaRPr lang="bn-IN" sz="3200" dirty="0">
              <a:latin typeface="Kalpurush" pitchFamily="2" charset="0"/>
              <a:cs typeface="Kalpurush" pitchFamily="2" charset="0"/>
            </a:endParaRPr>
          </a:p>
          <a:p>
            <a:pPr algn="just"/>
            <a:endParaRPr lang="bn-IN" sz="3200" dirty="0" smtClean="0">
              <a:latin typeface="Kalpurush" pitchFamily="2" charset="0"/>
              <a:cs typeface="Kalpurush" pitchFamily="2" charset="0"/>
            </a:endParaRPr>
          </a:p>
          <a:p>
            <a:pPr algn="just"/>
            <a:r>
              <a:rPr lang="bn-IN" sz="3200" dirty="0" smtClean="0">
                <a:latin typeface="Kalpurush" pitchFamily="2" charset="0"/>
                <a:cs typeface="Kalpurush" pitchFamily="2" charset="0"/>
              </a:rPr>
              <a:t>দুটি ভাব বা সামান্য ধারনাকে মনে মনে তুলনা করা এবং এই ধারনাগুলিকে পরস্পরের সঙ্গে সংযুক্ত করার যে মানসিক প্রক্রিয়া তাকে অবধারন বলা হয়। </a:t>
            </a:r>
            <a:endParaRPr lang="en-IN" sz="3200" dirty="0">
              <a:latin typeface="Kalpurush" pitchFamily="2" charset="0"/>
              <a:cs typeface="Kalpurush" pitchFamily="2" charset="0"/>
            </a:endParaRPr>
          </a:p>
        </p:txBody>
      </p:sp>
      <p:sp>
        <p:nvSpPr>
          <p:cNvPr id="3" name="Title 2"/>
          <p:cNvSpPr>
            <a:spLocks noGrp="1"/>
          </p:cNvSpPr>
          <p:nvPr>
            <p:ph type="title"/>
          </p:nvPr>
        </p:nvSpPr>
        <p:spPr>
          <a:xfrm>
            <a:off x="2123728" y="476672"/>
            <a:ext cx="4248472" cy="1002440"/>
          </a:xfrm>
        </p:spPr>
        <p:txBody>
          <a:bodyPr>
            <a:normAutofit/>
          </a:bodyPr>
          <a:lstStyle/>
          <a:p>
            <a:r>
              <a:rPr lang="en-US" sz="4000" b="1" dirty="0" err="1" smtClean="0">
                <a:solidFill>
                  <a:schemeClr val="tx1">
                    <a:lumMod val="85000"/>
                    <a:lumOff val="15000"/>
                  </a:schemeClr>
                </a:solidFill>
                <a:latin typeface="Kalpurush" pitchFamily="2" charset="0"/>
                <a:cs typeface="Kalpurush" pitchFamily="2" charset="0"/>
              </a:rPr>
              <a:t>বচন</a:t>
            </a:r>
            <a:r>
              <a:rPr lang="en-US" sz="4000" b="1" dirty="0" smtClean="0">
                <a:solidFill>
                  <a:schemeClr val="tx1">
                    <a:lumMod val="85000"/>
                    <a:lumOff val="15000"/>
                  </a:schemeClr>
                </a:solidFill>
                <a:latin typeface="Kalpurush" pitchFamily="2" charset="0"/>
                <a:cs typeface="Kalpurush" pitchFamily="2" charset="0"/>
              </a:rPr>
              <a:t> </a:t>
            </a:r>
            <a:r>
              <a:rPr lang="bn-IN" sz="4000" b="1" dirty="0" smtClean="0">
                <a:solidFill>
                  <a:schemeClr val="tx1">
                    <a:lumMod val="85000"/>
                    <a:lumOff val="15000"/>
                  </a:schemeClr>
                </a:solidFill>
                <a:latin typeface="Kalpurush" pitchFamily="2" charset="0"/>
                <a:cs typeface="Kalpurush" pitchFamily="2" charset="0"/>
              </a:rPr>
              <a:t>এবং অবধারন</a:t>
            </a:r>
            <a:r>
              <a:rPr lang="en-US" sz="4000" b="1" dirty="0" smtClean="0">
                <a:solidFill>
                  <a:schemeClr val="tx1">
                    <a:lumMod val="85000"/>
                    <a:lumOff val="15000"/>
                  </a:schemeClr>
                </a:solidFill>
                <a:latin typeface="Kalpurush" pitchFamily="2" charset="0"/>
                <a:cs typeface="Kalpurush" pitchFamily="2" charset="0"/>
              </a:rPr>
              <a:t> </a:t>
            </a:r>
            <a:endParaRPr lang="en-IN" sz="4000" b="1" dirty="0">
              <a:solidFill>
                <a:schemeClr val="tx1">
                  <a:lumMod val="85000"/>
                  <a:lumOff val="15000"/>
                </a:schemeClr>
              </a:solidFill>
              <a:latin typeface="Kalpurush" pitchFamily="2" charset="0"/>
              <a:cs typeface="Kalpurush" pitchFamily="2" charset="0"/>
            </a:endParaRPr>
          </a:p>
        </p:txBody>
      </p:sp>
    </p:spTree>
    <p:extLst>
      <p:ext uri="{BB962C8B-B14F-4D97-AF65-F5344CB8AC3E}">
        <p14:creationId xmlns:p14="http://schemas.microsoft.com/office/powerpoint/2010/main" val="23179453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07505" y="1196752"/>
            <a:ext cx="8856984" cy="5400600"/>
          </a:xfrm>
        </p:spPr>
        <p:txBody>
          <a:bodyPr>
            <a:normAutofit lnSpcReduction="10000"/>
          </a:bodyPr>
          <a:lstStyle/>
          <a:p>
            <a:pPr algn="just"/>
            <a:r>
              <a:rPr lang="en-US" dirty="0" smtClean="0"/>
              <a:t> </a:t>
            </a:r>
            <a:r>
              <a:rPr lang="en-US" sz="2800" dirty="0" err="1" smtClean="0">
                <a:latin typeface="Kalpurush" pitchFamily="2" charset="0"/>
                <a:cs typeface="Kalpurush" pitchFamily="2" charset="0"/>
              </a:rPr>
              <a:t>তর্কবিজ্ঞানের</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প্রধান</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আলোচ্য</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বিষয়</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হল</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যুক্তি</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এই</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যুক্তি</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গঠিত</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হয়</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বচন</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দিয়ে</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সাধারন</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বা</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ব্যকরনসম্মত</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বাক্য</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যখন</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তর্কবিদ্যার</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আলোচ্য</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বিষয়</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হয়</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তখন</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সেটি</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বচন</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হিসাবে</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বিবেচ্য</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হয়</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তাই</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বচনকে</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আমরা</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তর্কবিদ্যা</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সম্মত</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বাক্য</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বলতে</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পারি</a:t>
            </a:r>
            <a:r>
              <a:rPr lang="en-US" sz="2800" dirty="0" smtClean="0">
                <a:latin typeface="Kalpurush" pitchFamily="2" charset="0"/>
                <a:cs typeface="Kalpurush" pitchFamily="2" charset="0"/>
              </a:rPr>
              <a:t>। </a:t>
            </a:r>
          </a:p>
          <a:p>
            <a:pPr algn="just"/>
            <a:r>
              <a:rPr lang="en-US" sz="2800" dirty="0" err="1" smtClean="0">
                <a:latin typeface="Kalpurush" pitchFamily="2" charset="0"/>
                <a:cs typeface="Kalpurush" pitchFamily="2" charset="0"/>
              </a:rPr>
              <a:t>সাধারনভাবে</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একটি</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বচনে</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একটি</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উদ্দেশ্য</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পদ</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একটি</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বিধেয়</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পদ</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এবংউদ্দেশ্য</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এবং</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বিধেয়র</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মধ্যে</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সম্বন্ধ</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প্রকাশক</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একটি</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শব্দ</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সংযোজক</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থাকে</a:t>
            </a:r>
            <a:r>
              <a:rPr lang="en-US" sz="2800" dirty="0" smtClean="0">
                <a:latin typeface="Kalpurush" pitchFamily="2" charset="0"/>
                <a:cs typeface="Kalpurush" pitchFamily="2" charset="0"/>
              </a:rPr>
              <a:t>। </a:t>
            </a:r>
            <a:r>
              <a:rPr lang="en-US" sz="2800" dirty="0" err="1" smtClean="0">
                <a:latin typeface="Kalpurush" pitchFamily="2" charset="0"/>
                <a:cs typeface="Kalpurush" pitchFamily="2" charset="0"/>
              </a:rPr>
              <a:t>যেমন</a:t>
            </a:r>
            <a:r>
              <a:rPr lang="en-US" sz="2800" dirty="0" smtClean="0">
                <a:latin typeface="Kalpurush" pitchFamily="2" charset="0"/>
                <a:cs typeface="Kalpurush" pitchFamily="2" charset="0"/>
              </a:rPr>
              <a:t>- </a:t>
            </a:r>
            <a:r>
              <a:rPr lang="bn-IN" sz="2800" dirty="0" smtClean="0">
                <a:latin typeface="Kalpurush" pitchFamily="2" charset="0"/>
                <a:cs typeface="Kalpurush" pitchFamily="2" charset="0"/>
              </a:rPr>
              <a:t>কাকাবাবু হয় সুনীল গঙ্গোপাধ্যায়ের গল্পের একটি চরিত্র। এখানে কাকাবাবু হল উদ্দেশ্য, </a:t>
            </a:r>
            <a:r>
              <a:rPr lang="bn-IN" sz="2800" dirty="0">
                <a:latin typeface="Kalpurush" pitchFamily="2" charset="0"/>
                <a:cs typeface="Kalpurush" pitchFamily="2" charset="0"/>
              </a:rPr>
              <a:t>সুনীল গঙ্গোপাধ্যায়ের গল্পের একটি </a:t>
            </a:r>
            <a:r>
              <a:rPr lang="bn-IN" sz="2800" dirty="0" smtClean="0">
                <a:latin typeface="Kalpurush" pitchFamily="2" charset="0"/>
                <a:cs typeface="Kalpurush" pitchFamily="2" charset="0"/>
              </a:rPr>
              <a:t>চরিত্র- এটি বিধেয়, হয়  এটি সংযোজক। </a:t>
            </a:r>
          </a:p>
          <a:p>
            <a:pPr algn="just"/>
            <a:r>
              <a:rPr lang="bn-IN" sz="2800" dirty="0" smtClean="0">
                <a:latin typeface="Kalpurush" pitchFamily="2" charset="0"/>
                <a:cs typeface="Kalpurush" pitchFamily="2" charset="0"/>
              </a:rPr>
              <a:t>যার সম্বন্ধে বিধেয়কে স্বীকার বা অস্বীকার করা হয় সেটি হল উদ্দেশ্য। উদ্দেশ্য সম্বন্ধে যা স্বীকার বা অস্বীকার করা হয় তাই হল বিধেয়। উদ্দেশ্য এবং বিধেয়র মধ্যে যা সম্পর্ক স্থাপন করে তাই হল সংযোজক। </a:t>
            </a:r>
            <a:endParaRPr lang="en-IN" sz="2800" dirty="0">
              <a:latin typeface="Kalpurush" pitchFamily="2" charset="0"/>
              <a:cs typeface="Kalpurush" pitchFamily="2" charset="0"/>
            </a:endParaRPr>
          </a:p>
        </p:txBody>
      </p:sp>
      <p:sp>
        <p:nvSpPr>
          <p:cNvPr id="3" name="Title 2"/>
          <p:cNvSpPr>
            <a:spLocks noGrp="1"/>
          </p:cNvSpPr>
          <p:nvPr>
            <p:ph type="title"/>
          </p:nvPr>
        </p:nvSpPr>
        <p:spPr>
          <a:xfrm>
            <a:off x="2051720" y="338328"/>
            <a:ext cx="5112568" cy="1002440"/>
          </a:xfrm>
        </p:spPr>
        <p:txBody>
          <a:bodyPr>
            <a:normAutofit/>
          </a:bodyPr>
          <a:lstStyle/>
          <a:p>
            <a:r>
              <a:rPr lang="bn-IN" sz="3600" b="1" dirty="0" smtClean="0">
                <a:latin typeface="Kalpurush" pitchFamily="2" charset="0"/>
                <a:cs typeface="Kalpurush" pitchFamily="2" charset="0"/>
              </a:rPr>
              <a:t>বচনের </a:t>
            </a:r>
            <a:r>
              <a:rPr lang="en-US" sz="3600" b="1" dirty="0" err="1" smtClean="0">
                <a:latin typeface="Kalpurush" pitchFamily="2" charset="0"/>
                <a:cs typeface="Kalpurush" pitchFamily="2" charset="0"/>
              </a:rPr>
              <a:t>অবয়ব</a:t>
            </a:r>
            <a:endParaRPr lang="en-IN" sz="3600" b="1" dirty="0">
              <a:latin typeface="Kalpurush" pitchFamily="2" charset="0"/>
              <a:cs typeface="Kalpurush" pitchFamily="2" charset="0"/>
            </a:endParaRPr>
          </a:p>
        </p:txBody>
      </p:sp>
    </p:spTree>
    <p:extLst>
      <p:ext uri="{BB962C8B-B14F-4D97-AF65-F5344CB8AC3E}">
        <p14:creationId xmlns:p14="http://schemas.microsoft.com/office/powerpoint/2010/main" val="29469327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556792"/>
            <a:ext cx="8640960" cy="5040560"/>
          </a:xfrm>
        </p:spPr>
        <p:txBody>
          <a:bodyPr/>
          <a:lstStyle/>
          <a:p>
            <a:r>
              <a:rPr lang="bn-IN" dirty="0" smtClean="0"/>
              <a:t>গুন এবং পরিমানের দিক থেকে নিরপেক্ষ বচনকে চারটি শ্রেনিতে ভাগ করা হয়ে থাকে- </a:t>
            </a:r>
          </a:p>
          <a:p>
            <a:endParaRPr lang="bn-IN" dirty="0" smtClean="0"/>
          </a:p>
          <a:p>
            <a:r>
              <a:rPr lang="bn-IN" dirty="0" smtClean="0"/>
              <a:t>১। সামান্য সদর্থক বচন। (</a:t>
            </a:r>
            <a:r>
              <a:rPr lang="en-IN" dirty="0" smtClean="0"/>
              <a:t>A </a:t>
            </a:r>
            <a:r>
              <a:rPr lang="bn-IN" dirty="0" smtClean="0"/>
              <a:t>বচন)</a:t>
            </a:r>
          </a:p>
          <a:p>
            <a:r>
              <a:rPr lang="bn-IN" dirty="0" smtClean="0"/>
              <a:t>২। সামান্য নঞর্থক বচন</a:t>
            </a:r>
            <a:r>
              <a:rPr lang="en-US" dirty="0" smtClean="0"/>
              <a:t>। </a:t>
            </a:r>
            <a:r>
              <a:rPr lang="bn-IN" dirty="0" smtClean="0"/>
              <a:t> (</a:t>
            </a:r>
            <a:r>
              <a:rPr lang="en-IN" dirty="0" smtClean="0"/>
              <a:t>E </a:t>
            </a:r>
            <a:r>
              <a:rPr lang="bn-IN" dirty="0" smtClean="0"/>
              <a:t>বচন</a:t>
            </a:r>
            <a:r>
              <a:rPr lang="bn-IN" dirty="0"/>
              <a:t>)</a:t>
            </a:r>
          </a:p>
          <a:p>
            <a:r>
              <a:rPr lang="bn-IN" dirty="0" smtClean="0"/>
              <a:t>৩। বিশেষ সদর্থক বচন</a:t>
            </a:r>
            <a:r>
              <a:rPr lang="en-US" dirty="0" smtClean="0"/>
              <a:t>। </a:t>
            </a:r>
            <a:r>
              <a:rPr lang="bn-IN" dirty="0" smtClean="0"/>
              <a:t> (বচন)</a:t>
            </a:r>
          </a:p>
          <a:p>
            <a:r>
              <a:rPr lang="bn-IN" dirty="0" smtClean="0"/>
              <a:t>৪। বিশেষ নঞর্থক বচন</a:t>
            </a:r>
            <a:r>
              <a:rPr lang="en-US" dirty="0" smtClean="0"/>
              <a:t>। </a:t>
            </a:r>
            <a:r>
              <a:rPr lang="bn-IN" dirty="0" smtClean="0"/>
              <a:t>(</a:t>
            </a:r>
            <a:r>
              <a:rPr lang="en-IN" dirty="0" smtClean="0"/>
              <a:t>O </a:t>
            </a:r>
            <a:r>
              <a:rPr lang="bn-IN" dirty="0" smtClean="0"/>
              <a:t>বচন</a:t>
            </a:r>
            <a:r>
              <a:rPr lang="bn-IN" dirty="0"/>
              <a:t>)</a:t>
            </a:r>
          </a:p>
          <a:p>
            <a:endParaRPr lang="en-IN" dirty="0"/>
          </a:p>
        </p:txBody>
      </p:sp>
      <p:sp>
        <p:nvSpPr>
          <p:cNvPr id="3" name="Title 2"/>
          <p:cNvSpPr>
            <a:spLocks noGrp="1"/>
          </p:cNvSpPr>
          <p:nvPr>
            <p:ph type="title"/>
          </p:nvPr>
        </p:nvSpPr>
        <p:spPr/>
        <p:txBody>
          <a:bodyPr>
            <a:normAutofit/>
          </a:bodyPr>
          <a:lstStyle/>
          <a:p>
            <a:r>
              <a:rPr lang="bn-IN" sz="3600" b="1" dirty="0" smtClean="0">
                <a:latin typeface="Kalpurush" pitchFamily="2" charset="0"/>
                <a:cs typeface="Kalpurush" pitchFamily="2" charset="0"/>
              </a:rPr>
              <a:t>বচনের শ্রেণিবিভাগ </a:t>
            </a:r>
            <a:endParaRPr lang="en-IN" sz="3600" b="1" dirty="0">
              <a:latin typeface="Kalpurush" pitchFamily="2" charset="0"/>
              <a:cs typeface="Kalpurush" pitchFamily="2" charset="0"/>
            </a:endParaRPr>
          </a:p>
        </p:txBody>
      </p:sp>
    </p:spTree>
    <p:extLst>
      <p:ext uri="{BB962C8B-B14F-4D97-AF65-F5344CB8AC3E}">
        <p14:creationId xmlns:p14="http://schemas.microsoft.com/office/powerpoint/2010/main" val="31858739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772816"/>
            <a:ext cx="7408333" cy="4353347"/>
          </a:xfrm>
        </p:spPr>
        <p:txBody>
          <a:bodyPr/>
          <a:lstStyle/>
          <a:p>
            <a:r>
              <a:rPr lang="bn-IN" dirty="0" smtClean="0">
                <a:latin typeface="Kalpurush" pitchFamily="2" charset="0"/>
                <a:cs typeface="Kalpurush" pitchFamily="2" charset="0"/>
              </a:rPr>
              <a:t>এই প্রকার বচনে স্বীকার করে নেওয়া হয় উদ্দেশ্য শ্রেনির প্রতিটি সদস্যই বিধেয় শ্রেণীর সদস্য। </a:t>
            </a:r>
          </a:p>
          <a:p>
            <a:r>
              <a:rPr lang="bn-IN" dirty="0" smtClean="0">
                <a:latin typeface="Kalpurush" pitchFamily="2" charset="0"/>
                <a:cs typeface="Kalpurush" pitchFamily="2" charset="0"/>
              </a:rPr>
              <a:t>যেমন- সকল মানুষ হয় মরণশীল। </a:t>
            </a:r>
            <a:endParaRPr lang="en-IN" dirty="0">
              <a:latin typeface="Kalpurush" pitchFamily="2" charset="0"/>
              <a:cs typeface="Kalpurush" pitchFamily="2" charset="0"/>
            </a:endParaRPr>
          </a:p>
        </p:txBody>
      </p:sp>
      <p:sp>
        <p:nvSpPr>
          <p:cNvPr id="3" name="Title 2"/>
          <p:cNvSpPr>
            <a:spLocks noGrp="1"/>
          </p:cNvSpPr>
          <p:nvPr>
            <p:ph type="title"/>
          </p:nvPr>
        </p:nvSpPr>
        <p:spPr/>
        <p:txBody>
          <a:bodyPr>
            <a:normAutofit/>
          </a:bodyPr>
          <a:lstStyle/>
          <a:p>
            <a:r>
              <a:rPr lang="bn-IN" sz="4000" b="1" dirty="0">
                <a:latin typeface="Kalpurush" pitchFamily="2" charset="0"/>
                <a:cs typeface="Kalpurush" pitchFamily="2" charset="0"/>
              </a:rPr>
              <a:t>সামান্য সদর্থক বচন। (</a:t>
            </a:r>
            <a:r>
              <a:rPr lang="en-IN" sz="4000" b="1" dirty="0" smtClean="0">
                <a:latin typeface="Kalpurush" pitchFamily="2" charset="0"/>
                <a:cs typeface="Kalpurush" pitchFamily="2" charset="0"/>
              </a:rPr>
              <a:t>A</a:t>
            </a:r>
            <a:r>
              <a:rPr lang="bn-IN" sz="4000" b="1" dirty="0" smtClean="0">
                <a:latin typeface="Kalpurush" pitchFamily="2" charset="0"/>
                <a:cs typeface="Kalpurush" pitchFamily="2" charset="0"/>
              </a:rPr>
              <a:t>বচন</a:t>
            </a:r>
            <a:r>
              <a:rPr lang="bn-IN" sz="4000" b="1" dirty="0">
                <a:latin typeface="Kalpurush" pitchFamily="2" charset="0"/>
                <a:cs typeface="Kalpurush" pitchFamily="2" charset="0"/>
              </a:rPr>
              <a:t>)</a:t>
            </a:r>
          </a:p>
        </p:txBody>
      </p:sp>
    </p:spTree>
    <p:extLst>
      <p:ext uri="{BB962C8B-B14F-4D97-AF65-F5344CB8AC3E}">
        <p14:creationId xmlns:p14="http://schemas.microsoft.com/office/powerpoint/2010/main" val="26722257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bn-IN" dirty="0" smtClean="0">
                <a:latin typeface="Kalpurush" pitchFamily="2" charset="0"/>
                <a:cs typeface="Kalpurush" pitchFamily="2" charset="0"/>
              </a:rPr>
              <a:t>এই প্রকার বচনে বলা হয় উদ্দেশ্য শ্রেণীর কোন সদস্যই বিধেয় শ্রেণীর অন্তর্ভুক্ত নয়। </a:t>
            </a:r>
          </a:p>
          <a:p>
            <a:r>
              <a:rPr lang="bn-IN" dirty="0" smtClean="0">
                <a:latin typeface="Kalpurush" pitchFamily="2" charset="0"/>
                <a:cs typeface="Kalpurush" pitchFamily="2" charset="0"/>
              </a:rPr>
              <a:t>যেমন- কোন মানুষ নয় অমর। </a:t>
            </a:r>
            <a:endParaRPr lang="en-IN" dirty="0">
              <a:latin typeface="Kalpurush" pitchFamily="2" charset="0"/>
              <a:cs typeface="Kalpurush" pitchFamily="2" charset="0"/>
            </a:endParaRPr>
          </a:p>
        </p:txBody>
      </p:sp>
      <p:sp>
        <p:nvSpPr>
          <p:cNvPr id="3" name="Title 2"/>
          <p:cNvSpPr>
            <a:spLocks noGrp="1"/>
          </p:cNvSpPr>
          <p:nvPr>
            <p:ph type="title"/>
          </p:nvPr>
        </p:nvSpPr>
        <p:spPr/>
        <p:txBody>
          <a:bodyPr>
            <a:normAutofit/>
          </a:bodyPr>
          <a:lstStyle/>
          <a:p>
            <a:r>
              <a:rPr lang="bn-IN" dirty="0"/>
              <a:t>সামান্য নঞর্থক বচন</a:t>
            </a:r>
            <a:r>
              <a:rPr lang="en-US" dirty="0"/>
              <a:t>। </a:t>
            </a:r>
            <a:r>
              <a:rPr lang="bn-IN" dirty="0"/>
              <a:t> (</a:t>
            </a:r>
            <a:r>
              <a:rPr lang="en-IN" dirty="0"/>
              <a:t>E </a:t>
            </a:r>
            <a:r>
              <a:rPr lang="bn-IN" dirty="0"/>
              <a:t>বচন</a:t>
            </a:r>
            <a:r>
              <a:rPr lang="bn-IN" dirty="0" smtClean="0"/>
              <a:t>)</a:t>
            </a:r>
            <a:endParaRPr lang="en-IN" dirty="0"/>
          </a:p>
        </p:txBody>
      </p:sp>
    </p:spTree>
    <p:extLst>
      <p:ext uri="{BB962C8B-B14F-4D97-AF65-F5344CB8AC3E}">
        <p14:creationId xmlns:p14="http://schemas.microsoft.com/office/powerpoint/2010/main" val="36036963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এই</a:t>
            </a:r>
            <a:r>
              <a:rPr lang="en-US" dirty="0" smtClean="0"/>
              <a:t> </a:t>
            </a:r>
            <a:r>
              <a:rPr lang="en-US" dirty="0" err="1" smtClean="0">
                <a:latin typeface="Kalpurush" pitchFamily="2" charset="0"/>
                <a:cs typeface="Kalpurush" pitchFamily="2" charset="0"/>
              </a:rPr>
              <a:t>প্রকার</a:t>
            </a:r>
            <a:r>
              <a:rPr lang="en-US" dirty="0" smtClean="0">
                <a:latin typeface="Kalpurush" pitchFamily="2" charset="0"/>
                <a:cs typeface="Kalpurush" pitchFamily="2" charset="0"/>
              </a:rPr>
              <a:t> </a:t>
            </a:r>
            <a:r>
              <a:rPr lang="en-US" dirty="0" err="1" smtClean="0">
                <a:latin typeface="Kalpurush" pitchFamily="2" charset="0"/>
                <a:cs typeface="Kalpurush" pitchFamily="2" charset="0"/>
              </a:rPr>
              <a:t>বচনে</a:t>
            </a:r>
            <a:r>
              <a:rPr lang="en-US" dirty="0" smtClean="0">
                <a:latin typeface="Kalpurush" pitchFamily="2" charset="0"/>
                <a:cs typeface="Kalpurush" pitchFamily="2" charset="0"/>
              </a:rPr>
              <a:t> </a:t>
            </a:r>
            <a:r>
              <a:rPr lang="en-US" dirty="0" err="1" smtClean="0">
                <a:latin typeface="Kalpurush" pitchFamily="2" charset="0"/>
                <a:cs typeface="Kalpurush" pitchFamily="2" charset="0"/>
              </a:rPr>
              <a:t>বলা</a:t>
            </a:r>
            <a:r>
              <a:rPr lang="en-US" dirty="0" smtClean="0">
                <a:latin typeface="Kalpurush" pitchFamily="2" charset="0"/>
                <a:cs typeface="Kalpurush" pitchFamily="2" charset="0"/>
              </a:rPr>
              <a:t> </a:t>
            </a:r>
            <a:r>
              <a:rPr lang="en-US" dirty="0" err="1" smtClean="0">
                <a:latin typeface="Kalpurush" pitchFamily="2" charset="0"/>
                <a:cs typeface="Kalpurush" pitchFamily="2" charset="0"/>
              </a:rPr>
              <a:t>হয়</a:t>
            </a:r>
            <a:r>
              <a:rPr lang="en-US" dirty="0" smtClean="0">
                <a:latin typeface="Kalpurush" pitchFamily="2" charset="0"/>
                <a:cs typeface="Kalpurush" pitchFamily="2" charset="0"/>
              </a:rPr>
              <a:t> </a:t>
            </a:r>
            <a:r>
              <a:rPr lang="en-US" dirty="0" err="1" smtClean="0">
                <a:latin typeface="Kalpurush" pitchFamily="2" charset="0"/>
                <a:cs typeface="Kalpurush" pitchFamily="2" charset="0"/>
              </a:rPr>
              <a:t>উদ্দেশ্য</a:t>
            </a:r>
            <a:r>
              <a:rPr lang="en-US" dirty="0" smtClean="0">
                <a:latin typeface="Kalpurush" pitchFamily="2" charset="0"/>
                <a:cs typeface="Kalpurush" pitchFamily="2" charset="0"/>
              </a:rPr>
              <a:t> </a:t>
            </a:r>
            <a:r>
              <a:rPr lang="en-US" dirty="0" err="1" smtClean="0">
                <a:latin typeface="Kalpurush" pitchFamily="2" charset="0"/>
                <a:cs typeface="Kalpurush" pitchFamily="2" charset="0"/>
              </a:rPr>
              <a:t>শ্রেণীর</a:t>
            </a:r>
            <a:r>
              <a:rPr lang="en-US" dirty="0" smtClean="0">
                <a:latin typeface="Kalpurush" pitchFamily="2" charset="0"/>
                <a:cs typeface="Kalpurush" pitchFamily="2" charset="0"/>
              </a:rPr>
              <a:t> </a:t>
            </a:r>
            <a:r>
              <a:rPr lang="en-US" dirty="0" err="1" smtClean="0">
                <a:latin typeface="Kalpurush" pitchFamily="2" charset="0"/>
                <a:cs typeface="Kalpurush" pitchFamily="2" charset="0"/>
              </a:rPr>
              <a:t>আংশিক</a:t>
            </a:r>
            <a:r>
              <a:rPr lang="en-US" dirty="0" smtClean="0">
                <a:latin typeface="Kalpurush" pitchFamily="2" charset="0"/>
                <a:cs typeface="Kalpurush" pitchFamily="2" charset="0"/>
              </a:rPr>
              <a:t> </a:t>
            </a:r>
            <a:r>
              <a:rPr lang="en-US" dirty="0" err="1" smtClean="0">
                <a:latin typeface="Kalpurush" pitchFamily="2" charset="0"/>
                <a:cs typeface="Kalpurush" pitchFamily="2" charset="0"/>
              </a:rPr>
              <a:t>সদস্য</a:t>
            </a:r>
            <a:r>
              <a:rPr lang="en-US" dirty="0" smtClean="0">
                <a:latin typeface="Kalpurush" pitchFamily="2" charset="0"/>
                <a:cs typeface="Kalpurush" pitchFamily="2" charset="0"/>
              </a:rPr>
              <a:t> </a:t>
            </a:r>
            <a:r>
              <a:rPr lang="en-US" dirty="0" err="1" smtClean="0">
                <a:latin typeface="Kalpurush" pitchFamily="2" charset="0"/>
                <a:cs typeface="Kalpurush" pitchFamily="2" charset="0"/>
              </a:rPr>
              <a:t>বিধেয়</a:t>
            </a:r>
            <a:r>
              <a:rPr lang="en-US" dirty="0" smtClean="0">
                <a:latin typeface="Kalpurush" pitchFamily="2" charset="0"/>
                <a:cs typeface="Kalpurush" pitchFamily="2" charset="0"/>
              </a:rPr>
              <a:t> </a:t>
            </a:r>
            <a:r>
              <a:rPr lang="en-US" dirty="0" err="1" smtClean="0">
                <a:latin typeface="Kalpurush" pitchFamily="2" charset="0"/>
                <a:cs typeface="Kalpurush" pitchFamily="2" charset="0"/>
              </a:rPr>
              <a:t>শ্রেণীর</a:t>
            </a:r>
            <a:r>
              <a:rPr lang="en-US" dirty="0" smtClean="0">
                <a:latin typeface="Kalpurush" pitchFamily="2" charset="0"/>
                <a:cs typeface="Kalpurush" pitchFamily="2" charset="0"/>
              </a:rPr>
              <a:t> </a:t>
            </a:r>
            <a:r>
              <a:rPr lang="en-US" dirty="0" err="1" smtClean="0">
                <a:latin typeface="Kalpurush" pitchFamily="2" charset="0"/>
                <a:cs typeface="Kalpurush" pitchFamily="2" charset="0"/>
              </a:rPr>
              <a:t>অন্তর্গত</a:t>
            </a:r>
            <a:r>
              <a:rPr lang="en-US" dirty="0" smtClean="0">
                <a:latin typeface="Kalpurush" pitchFamily="2" charset="0"/>
                <a:cs typeface="Kalpurush" pitchFamily="2" charset="0"/>
              </a:rPr>
              <a:t>। </a:t>
            </a:r>
          </a:p>
          <a:p>
            <a:r>
              <a:rPr lang="en-US" dirty="0" err="1" smtClean="0">
                <a:latin typeface="Kalpurush" pitchFamily="2" charset="0"/>
                <a:cs typeface="Kalpurush" pitchFamily="2" charset="0"/>
              </a:rPr>
              <a:t>যেমন</a:t>
            </a:r>
            <a:r>
              <a:rPr lang="en-US" dirty="0" smtClean="0">
                <a:latin typeface="Kalpurush" pitchFamily="2" charset="0"/>
                <a:cs typeface="Kalpurush" pitchFamily="2" charset="0"/>
              </a:rPr>
              <a:t>- </a:t>
            </a:r>
            <a:r>
              <a:rPr lang="en-US" dirty="0" err="1" smtClean="0">
                <a:latin typeface="Kalpurush" pitchFamily="2" charset="0"/>
                <a:cs typeface="Kalpurush" pitchFamily="2" charset="0"/>
              </a:rPr>
              <a:t>কোন</a:t>
            </a:r>
            <a:r>
              <a:rPr lang="en-US" dirty="0" smtClean="0">
                <a:latin typeface="Kalpurush" pitchFamily="2" charset="0"/>
                <a:cs typeface="Kalpurush" pitchFamily="2" charset="0"/>
              </a:rPr>
              <a:t> </a:t>
            </a:r>
            <a:r>
              <a:rPr lang="en-US" dirty="0" err="1" smtClean="0">
                <a:latin typeface="Kalpurush" pitchFamily="2" charset="0"/>
                <a:cs typeface="Kalpurush" pitchFamily="2" charset="0"/>
              </a:rPr>
              <a:t>কোন</a:t>
            </a:r>
            <a:r>
              <a:rPr lang="en-US" dirty="0" smtClean="0">
                <a:latin typeface="Kalpurush" pitchFamily="2" charset="0"/>
                <a:cs typeface="Kalpurush" pitchFamily="2" charset="0"/>
              </a:rPr>
              <a:t> </a:t>
            </a:r>
            <a:r>
              <a:rPr lang="en-US" dirty="0" err="1" smtClean="0">
                <a:latin typeface="Kalpurush" pitchFamily="2" charset="0"/>
                <a:cs typeface="Kalpurush" pitchFamily="2" charset="0"/>
              </a:rPr>
              <a:t>শিশু</a:t>
            </a:r>
            <a:r>
              <a:rPr lang="en-US" dirty="0" smtClean="0">
                <a:latin typeface="Kalpurush" pitchFamily="2" charset="0"/>
                <a:cs typeface="Kalpurush" pitchFamily="2" charset="0"/>
              </a:rPr>
              <a:t> </a:t>
            </a:r>
            <a:r>
              <a:rPr lang="en-US" dirty="0" err="1" smtClean="0">
                <a:latin typeface="Kalpurush" pitchFamily="2" charset="0"/>
                <a:cs typeface="Kalpurush" pitchFamily="2" charset="0"/>
              </a:rPr>
              <a:t>হয়</a:t>
            </a:r>
            <a:r>
              <a:rPr lang="en-US" dirty="0" smtClean="0">
                <a:latin typeface="Kalpurush" pitchFamily="2" charset="0"/>
                <a:cs typeface="Kalpurush" pitchFamily="2" charset="0"/>
              </a:rPr>
              <a:t> </a:t>
            </a:r>
            <a:r>
              <a:rPr lang="en-US" dirty="0" err="1" smtClean="0">
                <a:latin typeface="Kalpurush" pitchFamily="2" charset="0"/>
                <a:cs typeface="Kalpurush" pitchFamily="2" charset="0"/>
              </a:rPr>
              <a:t>চঞ্চল</a:t>
            </a:r>
            <a:r>
              <a:rPr lang="en-US" dirty="0" smtClean="0">
                <a:latin typeface="Kalpurush" pitchFamily="2" charset="0"/>
                <a:cs typeface="Kalpurush" pitchFamily="2" charset="0"/>
              </a:rPr>
              <a:t>। </a:t>
            </a:r>
            <a:endParaRPr lang="en-IN" dirty="0"/>
          </a:p>
        </p:txBody>
      </p:sp>
      <p:sp>
        <p:nvSpPr>
          <p:cNvPr id="3" name="Title 2"/>
          <p:cNvSpPr>
            <a:spLocks noGrp="1"/>
          </p:cNvSpPr>
          <p:nvPr>
            <p:ph type="title"/>
          </p:nvPr>
        </p:nvSpPr>
        <p:spPr/>
        <p:txBody>
          <a:bodyPr>
            <a:normAutofit/>
          </a:bodyPr>
          <a:lstStyle/>
          <a:p>
            <a:r>
              <a:rPr lang="bn-IN" sz="4000" b="1" dirty="0" smtClean="0">
                <a:latin typeface="Kalpurush" pitchFamily="2" charset="0"/>
                <a:cs typeface="Kalpurush" pitchFamily="2" charset="0"/>
              </a:rPr>
              <a:t>বিশেষ সদর্থক </a:t>
            </a:r>
            <a:r>
              <a:rPr lang="bn-IN" sz="4000" b="1" dirty="0">
                <a:latin typeface="Kalpurush" pitchFamily="2" charset="0"/>
                <a:cs typeface="Kalpurush" pitchFamily="2" charset="0"/>
              </a:rPr>
              <a:t>বচন</a:t>
            </a:r>
            <a:r>
              <a:rPr lang="en-US" sz="4000" b="1" dirty="0">
                <a:latin typeface="Kalpurush" pitchFamily="2" charset="0"/>
                <a:cs typeface="Kalpurush" pitchFamily="2" charset="0"/>
              </a:rPr>
              <a:t>। </a:t>
            </a:r>
            <a:r>
              <a:rPr lang="bn-IN" sz="4000" b="1" dirty="0" smtClean="0">
                <a:latin typeface="Kalpurush" pitchFamily="2" charset="0"/>
                <a:cs typeface="Kalpurush" pitchFamily="2" charset="0"/>
              </a:rPr>
              <a:t>(</a:t>
            </a:r>
            <a:r>
              <a:rPr lang="en-IN" sz="4000" b="1" dirty="0" smtClean="0">
                <a:latin typeface="Kalpurush" pitchFamily="2" charset="0"/>
                <a:cs typeface="Kalpurush" pitchFamily="2" charset="0"/>
              </a:rPr>
              <a:t> I </a:t>
            </a:r>
            <a:r>
              <a:rPr lang="bn-IN" sz="4000" b="1" dirty="0">
                <a:latin typeface="Kalpurush" pitchFamily="2" charset="0"/>
                <a:cs typeface="Kalpurush" pitchFamily="2" charset="0"/>
              </a:rPr>
              <a:t>বচন</a:t>
            </a:r>
            <a:r>
              <a:rPr lang="bn-IN" sz="4000" b="1" dirty="0" smtClean="0">
                <a:latin typeface="Kalpurush" pitchFamily="2" charset="0"/>
                <a:cs typeface="Kalpurush" pitchFamily="2" charset="0"/>
              </a:rPr>
              <a:t>)</a:t>
            </a:r>
            <a:endParaRPr lang="en-IN" sz="4000" b="1" dirty="0">
              <a:latin typeface="Kalpurush" pitchFamily="2" charset="0"/>
              <a:cs typeface="Kalpurush" pitchFamily="2" charset="0"/>
            </a:endParaRPr>
          </a:p>
        </p:txBody>
      </p:sp>
    </p:spTree>
    <p:extLst>
      <p:ext uri="{BB962C8B-B14F-4D97-AF65-F5344CB8AC3E}">
        <p14:creationId xmlns:p14="http://schemas.microsoft.com/office/powerpoint/2010/main" val="38004033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556792"/>
            <a:ext cx="7408333" cy="5040560"/>
          </a:xfrm>
        </p:spPr>
        <p:txBody>
          <a:bodyPr/>
          <a:lstStyle/>
          <a:p>
            <a:endParaRPr lang="en-US" dirty="0" smtClean="0"/>
          </a:p>
          <a:p>
            <a:r>
              <a:rPr lang="en-US" dirty="0" err="1" smtClean="0"/>
              <a:t>এই</a:t>
            </a:r>
            <a:r>
              <a:rPr lang="en-US" dirty="0" smtClean="0"/>
              <a:t> </a:t>
            </a:r>
            <a:r>
              <a:rPr lang="en-US" dirty="0" err="1" smtClean="0"/>
              <a:t>ধরনের</a:t>
            </a:r>
            <a:r>
              <a:rPr lang="en-US" dirty="0" smtClean="0"/>
              <a:t> </a:t>
            </a:r>
            <a:r>
              <a:rPr lang="en-US" dirty="0" err="1" smtClean="0"/>
              <a:t>বচনে</a:t>
            </a:r>
            <a:r>
              <a:rPr lang="en-US" dirty="0" smtClean="0"/>
              <a:t> </a:t>
            </a:r>
            <a:r>
              <a:rPr lang="en-US" dirty="0" err="1" smtClean="0"/>
              <a:t>বলা</a:t>
            </a:r>
            <a:r>
              <a:rPr lang="en-US" dirty="0" smtClean="0"/>
              <a:t> </a:t>
            </a:r>
            <a:r>
              <a:rPr lang="en-US" dirty="0" err="1" smtClean="0"/>
              <a:t>হয়</a:t>
            </a:r>
            <a:r>
              <a:rPr lang="en-US" dirty="0" smtClean="0"/>
              <a:t> </a:t>
            </a:r>
            <a:r>
              <a:rPr lang="en-US" dirty="0" err="1" smtClean="0"/>
              <a:t>উদ্দেশ্য</a:t>
            </a:r>
            <a:r>
              <a:rPr lang="en-US" dirty="0" smtClean="0"/>
              <a:t> </a:t>
            </a:r>
            <a:r>
              <a:rPr lang="en-US" dirty="0" err="1" smtClean="0"/>
              <a:t>শ্রেনীর</a:t>
            </a:r>
            <a:r>
              <a:rPr lang="en-US" dirty="0" smtClean="0"/>
              <a:t> </a:t>
            </a:r>
            <a:r>
              <a:rPr lang="en-US" dirty="0" err="1" smtClean="0"/>
              <a:t>কিছু</a:t>
            </a:r>
            <a:r>
              <a:rPr lang="en-US" dirty="0" smtClean="0"/>
              <a:t> </a:t>
            </a:r>
            <a:r>
              <a:rPr lang="en-US" dirty="0" err="1" smtClean="0"/>
              <a:t>সদস্য</a:t>
            </a:r>
            <a:r>
              <a:rPr lang="en-US" dirty="0" smtClean="0"/>
              <a:t> </a:t>
            </a:r>
            <a:r>
              <a:rPr lang="en-US" dirty="0" err="1" smtClean="0"/>
              <a:t>বিধেয়</a:t>
            </a:r>
            <a:r>
              <a:rPr lang="en-US" dirty="0" smtClean="0"/>
              <a:t> </a:t>
            </a:r>
            <a:r>
              <a:rPr lang="en-US" dirty="0" err="1" smtClean="0"/>
              <a:t>শ্রেনির</a:t>
            </a:r>
            <a:r>
              <a:rPr lang="en-US" dirty="0" smtClean="0"/>
              <a:t> </a:t>
            </a:r>
            <a:r>
              <a:rPr lang="en-US" dirty="0" err="1" smtClean="0"/>
              <a:t>অন্তর্গত</a:t>
            </a:r>
            <a:r>
              <a:rPr lang="en-US" dirty="0" smtClean="0"/>
              <a:t> </a:t>
            </a:r>
            <a:r>
              <a:rPr lang="en-US" dirty="0" err="1" smtClean="0"/>
              <a:t>নয়</a:t>
            </a:r>
            <a:r>
              <a:rPr lang="en-US" dirty="0" smtClean="0"/>
              <a:t>। </a:t>
            </a:r>
          </a:p>
          <a:p>
            <a:pPr marL="0" indent="0">
              <a:buNone/>
            </a:pPr>
            <a:r>
              <a:rPr lang="en-US" dirty="0"/>
              <a:t> </a:t>
            </a:r>
            <a:r>
              <a:rPr lang="en-US" dirty="0" smtClean="0"/>
              <a:t>                  </a:t>
            </a:r>
            <a:r>
              <a:rPr lang="en-US" dirty="0" err="1" smtClean="0"/>
              <a:t>যেমন</a:t>
            </a:r>
            <a:r>
              <a:rPr lang="en-US" dirty="0" smtClean="0"/>
              <a:t>- </a:t>
            </a:r>
            <a:r>
              <a:rPr lang="en-US" dirty="0" err="1" smtClean="0"/>
              <a:t>কোন</a:t>
            </a:r>
            <a:r>
              <a:rPr lang="en-US" dirty="0" smtClean="0"/>
              <a:t> </a:t>
            </a:r>
            <a:r>
              <a:rPr lang="en-US" dirty="0" err="1" smtClean="0"/>
              <a:t>কোন</a:t>
            </a:r>
            <a:r>
              <a:rPr lang="en-US" dirty="0" smtClean="0"/>
              <a:t> </a:t>
            </a:r>
            <a:r>
              <a:rPr lang="en-US" dirty="0" err="1" smtClean="0"/>
              <a:t>মানুষ</a:t>
            </a:r>
            <a:r>
              <a:rPr lang="en-US" dirty="0" smtClean="0"/>
              <a:t> </a:t>
            </a:r>
            <a:r>
              <a:rPr lang="en-US" dirty="0" err="1" smtClean="0"/>
              <a:t>নয়</a:t>
            </a:r>
            <a:r>
              <a:rPr lang="en-US" dirty="0" smtClean="0"/>
              <a:t> </a:t>
            </a:r>
            <a:r>
              <a:rPr lang="en-US" dirty="0" err="1" smtClean="0"/>
              <a:t>অহংকারী</a:t>
            </a:r>
            <a:r>
              <a:rPr lang="en-US" dirty="0" smtClean="0"/>
              <a:t>। </a:t>
            </a:r>
            <a:endParaRPr lang="en-IN" dirty="0"/>
          </a:p>
        </p:txBody>
      </p:sp>
      <p:sp>
        <p:nvSpPr>
          <p:cNvPr id="3" name="Title 2"/>
          <p:cNvSpPr>
            <a:spLocks noGrp="1"/>
          </p:cNvSpPr>
          <p:nvPr>
            <p:ph type="title"/>
          </p:nvPr>
        </p:nvSpPr>
        <p:spPr/>
        <p:txBody>
          <a:bodyPr>
            <a:normAutofit/>
          </a:bodyPr>
          <a:lstStyle/>
          <a:p>
            <a:r>
              <a:rPr lang="bn-IN" sz="4000" b="1" dirty="0" smtClean="0">
                <a:latin typeface="Kalpurush" pitchFamily="2" charset="0"/>
                <a:cs typeface="Kalpurush" pitchFamily="2" charset="0"/>
              </a:rPr>
              <a:t>বিশেষ </a:t>
            </a:r>
            <a:r>
              <a:rPr lang="bn-IN" sz="4000" b="1" dirty="0">
                <a:latin typeface="Kalpurush" pitchFamily="2" charset="0"/>
                <a:cs typeface="Kalpurush" pitchFamily="2" charset="0"/>
              </a:rPr>
              <a:t>নঞর্থক বচন</a:t>
            </a:r>
            <a:r>
              <a:rPr lang="en-US" sz="4000" b="1" dirty="0">
                <a:latin typeface="Kalpurush" pitchFamily="2" charset="0"/>
                <a:cs typeface="Kalpurush" pitchFamily="2" charset="0"/>
              </a:rPr>
              <a:t>। </a:t>
            </a:r>
            <a:r>
              <a:rPr lang="bn-IN" sz="4000" b="1" dirty="0" smtClean="0">
                <a:latin typeface="Kalpurush" pitchFamily="2" charset="0"/>
                <a:cs typeface="Kalpurush" pitchFamily="2" charset="0"/>
              </a:rPr>
              <a:t>(</a:t>
            </a:r>
            <a:r>
              <a:rPr lang="en-IN" sz="4000" b="1" dirty="0" smtClean="0">
                <a:latin typeface="Kalpurush" pitchFamily="2" charset="0"/>
                <a:cs typeface="Kalpurush" pitchFamily="2" charset="0"/>
              </a:rPr>
              <a:t>O </a:t>
            </a:r>
            <a:r>
              <a:rPr lang="bn-IN" sz="4000" b="1" dirty="0" smtClean="0">
                <a:latin typeface="Kalpurush" pitchFamily="2" charset="0"/>
                <a:cs typeface="Kalpurush" pitchFamily="2" charset="0"/>
              </a:rPr>
              <a:t>বচন)</a:t>
            </a:r>
            <a:endParaRPr lang="en-IN" sz="4000" b="1" dirty="0">
              <a:latin typeface="Kalpurush" pitchFamily="2" charset="0"/>
              <a:cs typeface="Kalpurush" pitchFamily="2" charset="0"/>
            </a:endParaRPr>
          </a:p>
        </p:txBody>
      </p:sp>
    </p:spTree>
    <p:extLst>
      <p:ext uri="{BB962C8B-B14F-4D97-AF65-F5344CB8AC3E}">
        <p14:creationId xmlns:p14="http://schemas.microsoft.com/office/powerpoint/2010/main" val="15122956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1916832"/>
            <a:ext cx="7408333" cy="4608512"/>
          </a:xfrm>
        </p:spPr>
        <p:txBody>
          <a:bodyPr/>
          <a:lstStyle/>
          <a:p>
            <a:pPr marL="0" indent="0">
              <a:buNone/>
            </a:pPr>
            <a:r>
              <a:rPr lang="en-IN" dirty="0" smtClean="0"/>
              <a:t> A</a:t>
            </a:r>
            <a:r>
              <a:rPr lang="bn-IN" dirty="0" smtClean="0"/>
              <a:t> বচনের উদ্দ্যেশ্য পদ বাপ্য</a:t>
            </a:r>
          </a:p>
          <a:p>
            <a:pPr marL="0" indent="0">
              <a:buNone/>
            </a:pPr>
            <a:r>
              <a:rPr lang="en-IN" dirty="0" smtClean="0"/>
              <a:t>  E</a:t>
            </a:r>
            <a:r>
              <a:rPr lang="bn-IN" dirty="0" smtClean="0"/>
              <a:t> বচনের উদ্দেশ্য এবং বিধেয় উভয় পদই বাপ্য</a:t>
            </a:r>
          </a:p>
          <a:p>
            <a:pPr marL="0" indent="0">
              <a:buNone/>
            </a:pPr>
            <a:r>
              <a:rPr lang="en-IN" dirty="0" smtClean="0"/>
              <a:t>  I</a:t>
            </a:r>
            <a:r>
              <a:rPr lang="bn-IN" dirty="0" smtClean="0"/>
              <a:t> বচনের কোন পদ বাপ্য নয়। </a:t>
            </a:r>
          </a:p>
          <a:p>
            <a:pPr marL="0" indent="0">
              <a:buNone/>
            </a:pPr>
            <a:r>
              <a:rPr lang="en-IN" dirty="0" smtClean="0"/>
              <a:t>  O </a:t>
            </a:r>
            <a:r>
              <a:rPr lang="bn-IN" dirty="0" smtClean="0"/>
              <a:t>বচনের বিধেয় পদ বাপ্য। </a:t>
            </a:r>
            <a:endParaRPr lang="en-IN" dirty="0"/>
          </a:p>
        </p:txBody>
      </p:sp>
      <p:sp>
        <p:nvSpPr>
          <p:cNvPr id="3" name="Title 2"/>
          <p:cNvSpPr>
            <a:spLocks noGrp="1"/>
          </p:cNvSpPr>
          <p:nvPr>
            <p:ph type="title"/>
          </p:nvPr>
        </p:nvSpPr>
        <p:spPr/>
        <p:txBody>
          <a:bodyPr/>
          <a:lstStyle/>
          <a:p>
            <a:r>
              <a:rPr lang="bn-IN" dirty="0" smtClean="0"/>
              <a:t>বচনের বিভিন্ন পদের ব্যাপ্যতা </a:t>
            </a:r>
            <a:endParaRPr lang="en-IN" dirty="0"/>
          </a:p>
        </p:txBody>
      </p:sp>
    </p:spTree>
    <p:extLst>
      <p:ext uri="{BB962C8B-B14F-4D97-AF65-F5344CB8AC3E}">
        <p14:creationId xmlns:p14="http://schemas.microsoft.com/office/powerpoint/2010/main" val="35195143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251</TotalTime>
  <Words>395</Words>
  <Application>Microsoft Office PowerPoint</Application>
  <PresentationFormat>On-screen Show (4:3)</PresentationFormat>
  <Paragraphs>34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Waveform</vt:lpstr>
      <vt:lpstr>আসাননগর মদনমোহন তর্কালঙ্কার কলেজ। দর্শন বিভাগ SEMESTER-2 (COURSE CODE- PHIL-G-CC-T-02) WESTERN LOGIC   বিষয়ঃ- বচন। (PROPOSITION)    BY SOUMEN PAL ASSISTANT PROFESSOR DEPARTMENT OF PHILOSOPHY </vt:lpstr>
      <vt:lpstr>বচন এবং অবধারন </vt:lpstr>
      <vt:lpstr>বচনের অবয়ব</vt:lpstr>
      <vt:lpstr>বচনের শ্রেণিবিভাগ </vt:lpstr>
      <vt:lpstr>সামান্য সদর্থক বচন। (Aবচন)</vt:lpstr>
      <vt:lpstr>সামান্য নঞর্থক বচন।  (E বচন)</vt:lpstr>
      <vt:lpstr>বিশেষ সদর্থক বচন। ( I বচন)</vt:lpstr>
      <vt:lpstr>বিশেষ নঞর্থক বচন। (O বচন)</vt:lpstr>
      <vt:lpstr>বচনের বিভিন্ন পদের ব্যাপ্যতা </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আসাননগর মদনমোহন তর্কালঙ্কার কলেজ। দর্শন বিভাগ</dc:title>
  <dc:creator>Soumen</dc:creator>
  <cp:lastModifiedBy>Soumen</cp:lastModifiedBy>
  <cp:revision>19</cp:revision>
  <dcterms:created xsi:type="dcterms:W3CDTF">2021-09-07T02:32:13Z</dcterms:created>
  <dcterms:modified xsi:type="dcterms:W3CDTF">2021-09-09T03:07:03Z</dcterms:modified>
</cp:coreProperties>
</file>